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gif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cap="all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Tuesday, July 6,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670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Tuesday, July 6,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785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Tuesday, July 6,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785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Tuesday, July 6,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107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Tuesday, July 6,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597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Tuesday, July 6,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94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Tuesday, July 6,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442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Tuesday, July 6, 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94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Tuesday, July 6, 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65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Tuesday, July 6,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037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Tuesday, July 6,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29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Tuesday, July 6,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7986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4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54F3A7E8-6DA9-4C2B-ACC8-475F34DAEA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21CDF0-4D24-4190-9285-9016C19C1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8DB1ED3-79FD-4DB7-982E-E4F739C75E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0" y="1449388"/>
            <a:ext cx="5015638" cy="20750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PT" sz="2700" dirty="0"/>
              <a:t>Tópicos de Engenharia Informática – High Performance Computing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9F503DD-A50C-4B5A-B99C-0E2702AFA0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0" y="3830398"/>
            <a:ext cx="5015638" cy="121943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pt-PT" sz="1800"/>
              <a:t>Docente: José </a:t>
            </a:r>
            <a:r>
              <a:rPr lang="pt-PT" sz="1800" err="1"/>
              <a:t>Jasnau</a:t>
            </a:r>
            <a:r>
              <a:rPr lang="pt-PT" sz="1800"/>
              <a:t> Caeiro</a:t>
            </a:r>
          </a:p>
          <a:p>
            <a:pPr>
              <a:lnSpc>
                <a:spcPct val="110000"/>
              </a:lnSpc>
            </a:pPr>
            <a:endParaRPr lang="pt-PT" sz="1800"/>
          </a:p>
          <a:p>
            <a:pPr>
              <a:lnSpc>
                <a:spcPct val="110000"/>
              </a:lnSpc>
            </a:pPr>
            <a:r>
              <a:rPr lang="pt-PT" sz="1800"/>
              <a:t>Discente: Luís das Pazes nº 15974</a:t>
            </a:r>
          </a:p>
        </p:txBody>
      </p:sp>
      <p:pic>
        <p:nvPicPr>
          <p:cNvPr id="17" name="Picture 3" descr="Fundo abstrato de dados">
            <a:extLst>
              <a:ext uri="{FF2B5EF4-FFF2-40B4-BE49-F238E27FC236}">
                <a16:creationId xmlns:a16="http://schemas.microsoft.com/office/drawing/2014/main" id="{85C19458-B3BB-41A7-8044-AD31519A77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79" r="29998"/>
          <a:stretch/>
        </p:blipFill>
        <p:spPr>
          <a:xfrm>
            <a:off x="20" y="10"/>
            <a:ext cx="5903704" cy="6857990"/>
          </a:xfrm>
          <a:custGeom>
            <a:avLst/>
            <a:gdLst/>
            <a:ahLst/>
            <a:cxnLst/>
            <a:rect l="l" t="t" r="r" b="b"/>
            <a:pathLst>
              <a:path w="5903724" h="6858000">
                <a:moveTo>
                  <a:pt x="0" y="0"/>
                </a:moveTo>
                <a:lnTo>
                  <a:pt x="5886178" y="0"/>
                </a:lnTo>
                <a:lnTo>
                  <a:pt x="5890522" y="42009"/>
                </a:lnTo>
                <a:cubicBezTo>
                  <a:pt x="5948302" y="788432"/>
                  <a:pt x="5795211" y="5194623"/>
                  <a:pt x="5836720" y="6279216"/>
                </a:cubicBezTo>
                <a:cubicBezTo>
                  <a:pt x="5842686" y="6384211"/>
                  <a:pt x="5845802" y="6526851"/>
                  <a:pt x="5846540" y="6699667"/>
                </a:cubicBezTo>
                <a:lnTo>
                  <a:pt x="584650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7909203" y="317452"/>
            <a:ext cx="2117174" cy="588806"/>
            <a:chOff x="4549904" y="5078157"/>
            <a:chExt cx="3023338" cy="840818"/>
          </a:xfrm>
        </p:grpSpPr>
        <p:sp>
          <p:nvSpPr>
            <p:cNvPr id="14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6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7990093" y="5372723"/>
            <a:ext cx="2088038" cy="719230"/>
            <a:chOff x="4532666" y="505937"/>
            <a:chExt cx="2981730" cy="1027064"/>
          </a:xfrm>
        </p:grpSpPr>
        <p:sp>
          <p:nvSpPr>
            <p:cNvPr id="19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0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1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2987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974396-2878-4339-8AA0-910829C4F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Plêiades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3A4D872-9193-486F-8656-8F39D495F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pt-PT" dirty="0"/>
              <a:t>"Plêiades, um dos supercomputadores mais poderosos do mundo, representa a tecnologia de ponta da NASA para cumprir os requisitos de supercomputação da mesma, permitindo que os cientistas e os engenheiros da NASA realizem modelação e simulação para projetos da empresa.”</a:t>
            </a:r>
          </a:p>
        </p:txBody>
      </p:sp>
      <p:pic>
        <p:nvPicPr>
          <p:cNvPr id="5" name="Imagem 4" descr="Uma imagem com chão&#10;&#10;Descrição gerada automaticamente">
            <a:extLst>
              <a:ext uri="{FF2B5EF4-FFF2-40B4-BE49-F238E27FC236}">
                <a16:creationId xmlns:a16="http://schemas.microsoft.com/office/drawing/2014/main" id="{675A2DEA-1753-43BA-A067-FCC6616B4D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761" y="4086225"/>
            <a:ext cx="3808800" cy="25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984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F60F08-168A-4A54-860B-B3E05E0E8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t-PT" sz="4000" dirty="0"/>
              <a:t>O que é Computação de Alto Desempenho(High Performance Computing?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E0C959F-3B03-4B0A-B605-B9929C2D1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pt-PT" b="0" i="0" dirty="0">
                <a:effectLst/>
                <a:latin typeface="Arial" panose="020B0604020202020204" pitchFamily="34" charset="0"/>
              </a:rPr>
              <a:t>"Computação de alto desempenho ou HPC (do inglês High-performance computing) refere-se à utilização de supercomputadores ou "clusters“ de vários computadores, em tarefas que requerem enormes quantias de recursos de computação, nomeadamente simulações numéricas muito complicadas.”</a:t>
            </a:r>
          </a:p>
          <a:p>
            <a:pPr marL="0" indent="0" algn="ctr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12247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94D21C-155F-4814-B8B8-E08AE1383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Computação de alto desempenho na indústria aeroespacial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FD9A6A8-1F14-4207-A54F-481EFADB4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Cálculo e representação de uma superfície aerodinâmica</a:t>
            </a:r>
          </a:p>
          <a:p>
            <a:r>
              <a:rPr lang="pt-PT" dirty="0"/>
              <a:t>Cada área de superfície necessita de ser rigorosamente testada em simulações pesadas e corrigida em caso de erros</a:t>
            </a:r>
          </a:p>
          <a:p>
            <a:r>
              <a:rPr lang="pt-PT" dirty="0"/>
              <a:t>Pode evitar graves acidentes em testes antes que estes ocorram</a:t>
            </a:r>
          </a:p>
        </p:txBody>
      </p:sp>
    </p:spTree>
    <p:extLst>
      <p:ext uri="{BB962C8B-B14F-4D97-AF65-F5344CB8AC3E}">
        <p14:creationId xmlns:p14="http://schemas.microsoft.com/office/powerpoint/2010/main" val="2536779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7BF838-963A-461A-8DE5-F5E448D81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 err="1"/>
              <a:t>Cart</a:t>
            </a:r>
            <a:r>
              <a:rPr lang="pt-PT" dirty="0"/>
              <a:t> 3D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E5F4B4D-8B95-4EA2-AFF6-24087D433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Pacote de análise de fluidos invíscidos de alta fidelidade para projetos aerodinâmicos preliminares e conceituais</a:t>
            </a:r>
          </a:p>
          <a:p>
            <a:r>
              <a:rPr lang="pt-PT" dirty="0"/>
              <a:t>Análises CFD (</a:t>
            </a:r>
            <a:r>
              <a:rPr lang="pt-PT" dirty="0" err="1"/>
              <a:t>Computational</a:t>
            </a:r>
            <a:r>
              <a:rPr lang="pt-PT" dirty="0"/>
              <a:t> </a:t>
            </a:r>
            <a:r>
              <a:rPr lang="pt-PT" dirty="0" err="1"/>
              <a:t>Fluid</a:t>
            </a:r>
            <a:r>
              <a:rPr lang="pt-PT" dirty="0"/>
              <a:t> Dynamics) automatizadas em geometrias complexas</a:t>
            </a:r>
          </a:p>
          <a:p>
            <a:r>
              <a:rPr lang="pt-PT" dirty="0"/>
              <a:t>Oferece suporte a simulações constantes e dependentes do tempo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15136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592A3D-07F2-4A8F-B0CD-3FA2BF10B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 err="1"/>
              <a:t>Cart</a:t>
            </a:r>
            <a:r>
              <a:rPr lang="pt-PT" dirty="0"/>
              <a:t> 3D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9F22FCE-182F-4118-B51E-A67E27DF6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Adaptação de malha orientada por adjunto, totalmente integrada</a:t>
            </a:r>
          </a:p>
          <a:p>
            <a:r>
              <a:rPr lang="pt-PT" dirty="0"/>
              <a:t>Ferramentas para a importação de geometria, modelagem de superfície e intersecção, geração de malha e pós-processamento de resultados</a:t>
            </a:r>
          </a:p>
          <a:p>
            <a:r>
              <a:rPr lang="pt-PT" dirty="0"/>
              <a:t>Os solucionadores de fluxo principal são executados em paralelo usando memória compartilhada (</a:t>
            </a:r>
            <a:r>
              <a:rPr lang="pt-PT" dirty="0" err="1"/>
              <a:t>OpenMP</a:t>
            </a:r>
            <a:r>
              <a:rPr lang="pt-PT" dirty="0"/>
              <a:t>) ou memória distribuída (MPI) com excelente escalabilidade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05420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BAA103-C3EB-4454-B280-831572D14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NASA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B385D5E-2789-4DA6-816D-CF5D92787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Pacote de software foi desenvolvido pela NASA e a sua versão atual é a v1.5.7, com suporte nas plataformas Linux(X86_64, Linux 7) e Mac OS-X (10.14+)</a:t>
            </a:r>
          </a:p>
        </p:txBody>
      </p:sp>
    </p:spTree>
    <p:extLst>
      <p:ext uri="{BB962C8B-B14F-4D97-AF65-F5344CB8AC3E}">
        <p14:creationId xmlns:p14="http://schemas.microsoft.com/office/powerpoint/2010/main" val="4194107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F770E6-4D5B-4426-AF81-2CE46358C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Exemplos de Utilização</a:t>
            </a:r>
          </a:p>
        </p:txBody>
      </p:sp>
      <p:pic>
        <p:nvPicPr>
          <p:cNvPr id="6" name="Marcador de Posição da Imagem 5">
            <a:extLst>
              <a:ext uri="{FF2B5EF4-FFF2-40B4-BE49-F238E27FC236}">
                <a16:creationId xmlns:a16="http://schemas.microsoft.com/office/drawing/2014/main" id="{D478BA94-63F9-474F-A7AE-0F2725CC734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19" b="9119"/>
          <a:stretch>
            <a:fillRect/>
          </a:stretch>
        </p:blipFill>
        <p:spPr/>
      </p:pic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912910FE-6F42-40CE-BAD0-248962F13C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PT" b="0" i="0" dirty="0">
                <a:effectLst/>
                <a:latin typeface="Arial" panose="020B0604020202020204" pitchFamily="34" charset="0"/>
              </a:rPr>
              <a:t>Representação Gráfica da Reentrada Atmosférica de um Vaivém, utilizando o programa Cart3D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492985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E61261-E00A-40FF-9E12-A0FC6B75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Exemplos de Utilização</a:t>
            </a:r>
          </a:p>
        </p:txBody>
      </p:sp>
      <p:pic>
        <p:nvPicPr>
          <p:cNvPr id="6" name="Marcador de Posição da Imagem 5" descr="Uma imagem com luz&#10;&#10;Descrição gerada automaticamente">
            <a:extLst>
              <a:ext uri="{FF2B5EF4-FFF2-40B4-BE49-F238E27FC236}">
                <a16:creationId xmlns:a16="http://schemas.microsoft.com/office/drawing/2014/main" id="{DFA9B467-8E05-436D-A504-886296556D9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2" r="8922"/>
          <a:stretch>
            <a:fillRect/>
          </a:stretch>
        </p:blipFill>
        <p:spPr/>
      </p:pic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6B259AB6-2245-4B00-B461-DE0C62AB3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PT" dirty="0"/>
              <a:t>Onda de explosão instável após a utilização de geometria LAV</a:t>
            </a:r>
          </a:p>
        </p:txBody>
      </p:sp>
    </p:spTree>
    <p:extLst>
      <p:ext uri="{BB962C8B-B14F-4D97-AF65-F5344CB8AC3E}">
        <p14:creationId xmlns:p14="http://schemas.microsoft.com/office/powerpoint/2010/main" val="4265559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833B14-8F21-47A9-9815-F3CCE9877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Exemplos de Utilização</a:t>
            </a:r>
          </a:p>
        </p:txBody>
      </p:sp>
      <p:pic>
        <p:nvPicPr>
          <p:cNvPr id="6" name="Marcador de Posição da Imagem 5" descr="Uma imagem com laser, luz&#10;&#10;Descrição gerada automaticamente">
            <a:extLst>
              <a:ext uri="{FF2B5EF4-FFF2-40B4-BE49-F238E27FC236}">
                <a16:creationId xmlns:a16="http://schemas.microsoft.com/office/drawing/2014/main" id="{EBA4ADA1-B914-438C-9922-FFD1188D31C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19" b="9119"/>
          <a:stretch>
            <a:fillRect/>
          </a:stretch>
        </p:blipFill>
        <p:spPr/>
      </p:pic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B4F7D5FA-698A-4D39-B974-943ED4033C0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PT" dirty="0"/>
              <a:t>Contornos de pressão de uma aeronave em Mach 1.6</a:t>
            </a:r>
          </a:p>
          <a:p>
            <a:endParaRPr lang="pt-PT" dirty="0"/>
          </a:p>
          <a:p>
            <a:r>
              <a:rPr lang="pt-PT" dirty="0"/>
              <a:t>Mach 1.6 = 1960.070 k/h</a:t>
            </a:r>
          </a:p>
        </p:txBody>
      </p:sp>
    </p:spTree>
    <p:extLst>
      <p:ext uri="{BB962C8B-B14F-4D97-AF65-F5344CB8AC3E}">
        <p14:creationId xmlns:p14="http://schemas.microsoft.com/office/powerpoint/2010/main" val="1465151096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LightSeedLeftStep">
      <a:dk1>
        <a:srgbClr val="000000"/>
      </a:dk1>
      <a:lt1>
        <a:srgbClr val="FFFFFF"/>
      </a:lt1>
      <a:dk2>
        <a:srgbClr val="233A3E"/>
      </a:dk2>
      <a:lt2>
        <a:srgbClr val="E3E8E2"/>
      </a:lt2>
      <a:accent1>
        <a:srgbClr val="CF75E7"/>
      </a:accent1>
      <a:accent2>
        <a:srgbClr val="8A57E2"/>
      </a:accent2>
      <a:accent3>
        <a:srgbClr val="757BE7"/>
      </a:accent3>
      <a:accent4>
        <a:srgbClr val="5797E2"/>
      </a:accent4>
      <a:accent5>
        <a:srgbClr val="3FB2C2"/>
      </a:accent5>
      <a:accent6>
        <a:srgbClr val="46B594"/>
      </a:accent6>
      <a:hlink>
        <a:srgbClr val="638F56"/>
      </a:hlink>
      <a:folHlink>
        <a:srgbClr val="7F7F7F"/>
      </a:folHlink>
    </a:clrScheme>
    <a:fontScheme name="Blob">
      <a:majorFont>
        <a:latin typeface="Sagona Book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337</Words>
  <Application>Microsoft Office PowerPoint</Application>
  <PresentationFormat>Ecrã Panorâmico</PresentationFormat>
  <Paragraphs>30</Paragraphs>
  <Slides>10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Sagona Book</vt:lpstr>
      <vt:lpstr>The Hand Extrablack</vt:lpstr>
      <vt:lpstr>BlobVTI</vt:lpstr>
      <vt:lpstr>Tópicos de Engenharia Informática – High Performance Computing</vt:lpstr>
      <vt:lpstr>O que é Computação de Alto Desempenho(High Performance Computing?</vt:lpstr>
      <vt:lpstr>Computação de alto desempenho na indústria aeroespacial</vt:lpstr>
      <vt:lpstr>Cart 3D</vt:lpstr>
      <vt:lpstr>Cart 3D</vt:lpstr>
      <vt:lpstr>NASA</vt:lpstr>
      <vt:lpstr>Exemplos de Utilização</vt:lpstr>
      <vt:lpstr>Exemplos de Utilização</vt:lpstr>
      <vt:lpstr>Exemplos de Utilização</vt:lpstr>
      <vt:lpstr>Plêiades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Tópicos de Engenharia Informática – High Performance Computing</dc:title>
  <dc:creator>Luis Carlos Soares Das Pazes</dc:creator>
  <cp:lastModifiedBy>Luis Carlos Soares Das Pazes</cp:lastModifiedBy>
  <cp:revision>5</cp:revision>
  <dcterms:created xsi:type="dcterms:W3CDTF">2021-07-05T17:57:10Z</dcterms:created>
  <dcterms:modified xsi:type="dcterms:W3CDTF">2021-07-06T09:32:40Z</dcterms:modified>
</cp:coreProperties>
</file>

<file path=docProps/thumbnail.jpeg>
</file>